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46"/>
  </p:notesMasterIdLst>
  <p:sldIdLst>
    <p:sldId id="256" r:id="rId2"/>
    <p:sldId id="264" r:id="rId3"/>
    <p:sldId id="301" r:id="rId4"/>
    <p:sldId id="265" r:id="rId5"/>
    <p:sldId id="258" r:id="rId6"/>
    <p:sldId id="266" r:id="rId7"/>
    <p:sldId id="267" r:id="rId8"/>
    <p:sldId id="259" r:id="rId9"/>
    <p:sldId id="269" r:id="rId10"/>
    <p:sldId id="270" r:id="rId11"/>
    <p:sldId id="273" r:id="rId12"/>
    <p:sldId id="274" r:id="rId13"/>
    <p:sldId id="275" r:id="rId14"/>
    <p:sldId id="276" r:id="rId15"/>
    <p:sldId id="277" r:id="rId16"/>
    <p:sldId id="279" r:id="rId17"/>
    <p:sldId id="268" r:id="rId18"/>
    <p:sldId id="272" r:id="rId19"/>
    <p:sldId id="304" r:id="rId20"/>
    <p:sldId id="278" r:id="rId21"/>
    <p:sldId id="283" r:id="rId22"/>
    <p:sldId id="284" r:id="rId23"/>
    <p:sldId id="280" r:id="rId24"/>
    <p:sldId id="297" r:id="rId25"/>
    <p:sldId id="302" r:id="rId26"/>
    <p:sldId id="282" r:id="rId27"/>
    <p:sldId id="281" r:id="rId28"/>
    <p:sldId id="298" r:id="rId29"/>
    <p:sldId id="303" r:id="rId30"/>
    <p:sldId id="295" r:id="rId31"/>
    <p:sldId id="260" r:id="rId32"/>
    <p:sldId id="285" r:id="rId33"/>
    <p:sldId id="288" r:id="rId34"/>
    <p:sldId id="289" r:id="rId35"/>
    <p:sldId id="257" r:id="rId36"/>
    <p:sldId id="291" r:id="rId37"/>
    <p:sldId id="290" r:id="rId38"/>
    <p:sldId id="292" r:id="rId39"/>
    <p:sldId id="293" r:id="rId40"/>
    <p:sldId id="287" r:id="rId41"/>
    <p:sldId id="294" r:id="rId42"/>
    <p:sldId id="296" r:id="rId43"/>
    <p:sldId id="300" r:id="rId44"/>
    <p:sldId id="299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C414A6-1B9B-4B11-926A-F98B8C3E00D8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31254-475F-4985-ACBF-41E54D652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36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A5CA1E-9C59-4CFF-884D-612C3840A95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546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BFE1-2E39-468D-A9DA-91757C76987C}" type="datetime1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149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F5D5-130F-4B3A-B68B-A31A89F4354C}" type="datetime1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54663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F5D5-130F-4B3A-B68B-A31A89F4354C}" type="datetime1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255825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F5D5-130F-4B3A-B68B-A31A89F4354C}" type="datetime1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05131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F5D5-130F-4B3A-B68B-A31A89F4354C}" type="datetime1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401920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F5D5-130F-4B3A-B68B-A31A89F4354C}" type="datetime1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720706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A93DA-EA00-43C5-A85A-BCBFAAD6455A}" type="datetime1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317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E83AE-8E95-4750-900B-5B682FDC490B}" type="datetime1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020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B0527-1449-4061-BB2F-0E3EC89A5908}" type="datetime1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6135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21FA-D76A-4923-8525-D663C11A9EFD}" type="datetime1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0052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19D6-E49C-408D-8A20-E0A0B3626119}" type="datetime1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2620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2BCF8-2D54-4505-B413-40C176290204}" type="datetime1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253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C140-26AE-4AB2-A8D3-DC660A2BA251}" type="datetime1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197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04DF-C45D-458F-9B1E-45D745D74799}" type="datetime1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9341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2AD5C-C679-4B32-85DB-7908D0CA9A60}" type="datetime1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8730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A9CB-6EB6-42F3-9715-09E61B4CBDD5}" type="datetime1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144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DF5D5-130F-4B3A-B68B-A31A89F4354C}" type="datetime1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1267CF-26F7-4D32-98FE-7DD01F02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338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</p:sldLayoutIdLst>
  <p:transition spd="med">
    <p:pull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8165" y="2149317"/>
            <a:ext cx="6815669" cy="117086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 Rounded MT Bold" panose="020F0704030504030204" pitchFamily="34" charset="0"/>
              </a:rPr>
              <a:t/>
            </a:r>
            <a:br>
              <a:rPr lang="en-US" b="1" dirty="0">
                <a:latin typeface="Arial Rounded MT Bold" panose="020F0704030504030204" pitchFamily="34" charset="0"/>
              </a:rPr>
            </a:br>
            <a:endParaRPr lang="en-US" b="1" dirty="0">
              <a:latin typeface="Arial Rounded MT Bold" panose="020F07040305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707630"/>
            <a:ext cx="9144000" cy="745518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What kind do I have?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1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0" y="913502"/>
            <a:ext cx="60960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en-US" sz="6000" b="1" dirty="0" smtClean="0">
                <a:latin typeface="Arial Rounded MT Bold" panose="020F0704030504030204" pitchFamily="34" charset="0"/>
              </a:rPr>
              <a:t>ARTHRITIS</a:t>
            </a:r>
            <a:endParaRPr lang="en-US" sz="6000" dirty="0"/>
          </a:p>
        </p:txBody>
      </p:sp>
      <p:pic>
        <p:nvPicPr>
          <p:cNvPr id="7" name="Picture 6" descr="2,548 Arthritis Cartoon Images, Stock Photos, 3D objects, &amp; Vectors |  Shutterstock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190" y="2110825"/>
            <a:ext cx="2039620" cy="24187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25013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9559" y="614810"/>
            <a:ext cx="2518506" cy="88148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Hands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480+ Hand Osteoarthritis Stock Illustrations, Royalty-Free Vector Graphics  &amp; Clip Art - iStock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755881" y="1720735"/>
            <a:ext cx="6296679" cy="43392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7273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steoarthritis of the Hand - Bone, Joint, and Muscle Disorders - Merck  Manuals Consumer Versio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22" y="1524000"/>
            <a:ext cx="4870619" cy="3688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113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steoarthritis Knee Swelli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895" y="1023937"/>
            <a:ext cx="3204210" cy="4810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3807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steoarthritis of the Hip | Florida Orthopaedic Institut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030" y="687753"/>
            <a:ext cx="5292969" cy="54473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1774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thritis in the Back: Symptoms, Types of Back Arthritis, Treatmen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695" y="1514179"/>
            <a:ext cx="3985895" cy="265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osteoarthritis Archives - Spine &amp; Orthopedic Cente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618" y="861715"/>
            <a:ext cx="7047381" cy="47909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3018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ervical Osteoarthritis (Neck Arthritis) Treatment in NYC | New York Pain  C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821" y="531587"/>
            <a:ext cx="8118019" cy="541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54299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6343" y="666940"/>
            <a:ext cx="8911687" cy="97193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Risk Factors for Osteoarthritis (OA)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6343" y="2008909"/>
            <a:ext cx="9098483" cy="3777622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Previous joint injury or joint overuse</a:t>
            </a:r>
          </a:p>
          <a:p>
            <a:r>
              <a:rPr lang="en-US" sz="2400" b="1" dirty="0" smtClean="0"/>
              <a:t>Obesity—extra weight adds additional stress on weight-bearing joints</a:t>
            </a:r>
          </a:p>
          <a:p>
            <a:r>
              <a:rPr lang="en-US" sz="2400" b="1" dirty="0" smtClean="0"/>
              <a:t>Age—risk of OA increases with age</a:t>
            </a:r>
          </a:p>
          <a:p>
            <a:r>
              <a:rPr lang="en-US" sz="2400" b="1" dirty="0" smtClean="0"/>
              <a:t>Genetics—people with relatives with OA are more likely to develop it themselves</a:t>
            </a:r>
          </a:p>
          <a:p>
            <a:r>
              <a:rPr lang="en-US" sz="2400" b="1" dirty="0" smtClean="0"/>
              <a:t>Gender—women (</a:t>
            </a:r>
            <a:r>
              <a:rPr lang="en-US" sz="2400" b="1" dirty="0" err="1" smtClean="0"/>
              <a:t>esp</a:t>
            </a:r>
            <a:r>
              <a:rPr lang="en-US" sz="2400" b="1" dirty="0" smtClean="0"/>
              <a:t> over 50) more likely to develop OA than men</a:t>
            </a:r>
            <a:endParaRPr lang="en-US" sz="2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16</a:t>
            </a:fld>
            <a:endParaRPr lang="en-US"/>
          </a:p>
        </p:txBody>
      </p:sp>
      <p:pic>
        <p:nvPicPr>
          <p:cNvPr id="4" name="Picture 3" descr="That sounds risky: New generation of risk factors for technology companies  | The Securities Edge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3" r="31766"/>
          <a:stretch/>
        </p:blipFill>
        <p:spPr bwMode="auto">
          <a:xfrm>
            <a:off x="10113123" y="84517"/>
            <a:ext cx="1369814" cy="2409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69814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3979" y="564495"/>
            <a:ext cx="5244370" cy="130386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What happens?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3575" y="2092036"/>
            <a:ext cx="8915400" cy="3777622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b="1" dirty="0" smtClean="0"/>
              <a:t>Healthy Joint</a:t>
            </a:r>
          </a:p>
          <a:p>
            <a:r>
              <a:rPr lang="en-US" sz="3600" b="1" dirty="0"/>
              <a:t>C</a:t>
            </a:r>
            <a:r>
              <a:rPr lang="en-US" sz="3600" b="1" dirty="0" smtClean="0"/>
              <a:t>artilage (firm rubbery material) covers end of each bone</a:t>
            </a:r>
          </a:p>
          <a:p>
            <a:r>
              <a:rPr lang="en-US" sz="3600" b="1" dirty="0" smtClean="0"/>
              <a:t>Cartilage acts as a cushion between bones, allows for smooth, gliding surface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 descr="Physical Therapy in Middleton for Knee - Anatomy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474" y="299257"/>
            <a:ext cx="2068390" cy="2411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43667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2725" y="388163"/>
            <a:ext cx="9827028" cy="130763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smtClean="0"/>
              <a:t>In Osteoarthritis, cartilage breaks down, causing pain, swelling, and problems using the joint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2725" y="2327563"/>
            <a:ext cx="9601196" cy="296073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As cartilage breaks down, changes may occur in the underlying bone</a:t>
            </a:r>
            <a:r>
              <a:rPr lang="en-US" sz="2800" b="1" dirty="0" smtClean="0"/>
              <a:t>.</a:t>
            </a:r>
          </a:p>
          <a:p>
            <a:pPr marL="0" indent="0">
              <a:buNone/>
            </a:pPr>
            <a:endParaRPr lang="en-US" sz="2800" b="1" dirty="0" smtClean="0"/>
          </a:p>
          <a:p>
            <a:r>
              <a:rPr lang="en-US" sz="2800" b="1" dirty="0" smtClean="0"/>
              <a:t>The membrane lining the joint (synovium) may also become inflamed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0980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0617"/>
          </a:xfrm>
        </p:spPr>
        <p:txBody>
          <a:bodyPr/>
          <a:lstStyle/>
          <a:p>
            <a:pPr algn="ctr"/>
            <a:r>
              <a:rPr lang="en-US" b="1" dirty="0" smtClean="0"/>
              <a:t>Progression of arthritis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19</a:t>
            </a:fld>
            <a:endParaRPr lang="en-US"/>
          </a:p>
        </p:txBody>
      </p:sp>
      <p:pic>
        <p:nvPicPr>
          <p:cNvPr id="5" name="Content Placeholder 4" descr="Hip Osteoarthritis — Hip &amp; Knee Book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7"/>
          <a:stretch/>
        </p:blipFill>
        <p:spPr bwMode="auto">
          <a:xfrm>
            <a:off x="2367698" y="1609898"/>
            <a:ext cx="8638354" cy="42838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7834843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2063" y="4757608"/>
            <a:ext cx="5180476" cy="126983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Maura A Calio, MA, RN</a:t>
            </a:r>
            <a:br>
              <a:rPr lang="en-US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1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Community Health Educator</a:t>
            </a:r>
            <a:br>
              <a:rPr lang="en-US" sz="1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1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St. Francis Hospital DeMatteis Center</a:t>
            </a:r>
            <a:endParaRPr lang="en-US" sz="1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2F911-3528-481E-9813-289A457B6BAB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592" y="658755"/>
            <a:ext cx="6652037" cy="3734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504" y="5741697"/>
            <a:ext cx="13462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3939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2501" y="447630"/>
            <a:ext cx="7546569" cy="87793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b="1" dirty="0" smtClean="0"/>
              <a:t>Symptoms of Osteoarthritis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0427" y="3582786"/>
            <a:ext cx="8601303" cy="280016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Pain, aching</a:t>
            </a:r>
            <a:r>
              <a:rPr lang="en-US" sz="2800" b="1" dirty="0"/>
              <a:t>, </a:t>
            </a:r>
            <a:r>
              <a:rPr lang="en-US" sz="2800" b="1" dirty="0" smtClean="0"/>
              <a:t>or</a:t>
            </a:r>
            <a:r>
              <a:rPr lang="en-US" sz="2800" b="1" dirty="0"/>
              <a:t> </a:t>
            </a:r>
            <a:r>
              <a:rPr lang="en-US" sz="2800" b="1" dirty="0" smtClean="0"/>
              <a:t>tenderness </a:t>
            </a:r>
            <a:r>
              <a:rPr lang="en-US" sz="2800" b="1" dirty="0"/>
              <a:t>around a </a:t>
            </a:r>
            <a:r>
              <a:rPr lang="en-US" sz="2800" b="1" dirty="0" smtClean="0"/>
              <a:t>joint</a:t>
            </a:r>
          </a:p>
          <a:p>
            <a:r>
              <a:rPr lang="en-US" sz="2800" b="1" dirty="0" smtClean="0"/>
              <a:t>Stiffness that makes it difficult to move the joint</a:t>
            </a:r>
          </a:p>
          <a:p>
            <a:r>
              <a:rPr lang="en-US" sz="2800" b="1" dirty="0" smtClean="0"/>
              <a:t>Swelling around the joint</a:t>
            </a:r>
          </a:p>
          <a:p>
            <a:r>
              <a:rPr lang="en-US" sz="2800" b="1" dirty="0" smtClean="0"/>
              <a:t>Clicking or cracking sound when moving joint</a:t>
            </a:r>
            <a:endParaRPr lang="en-US" sz="2800" b="1" dirty="0"/>
          </a:p>
          <a:p>
            <a:endParaRPr lang="en-US" sz="28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20</a:t>
            </a:fld>
            <a:endParaRPr lang="en-US"/>
          </a:p>
        </p:txBody>
      </p:sp>
      <p:pic>
        <p:nvPicPr>
          <p:cNvPr id="4" name="Picture 3" descr="C:\Users\Mcalio01\AppData\Local\Microsoft\Windows\INetCache\Content.MSO\D98628E6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175" y="1483811"/>
            <a:ext cx="3560101" cy="18745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44977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3524" y="500973"/>
            <a:ext cx="4628660" cy="130386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sz="5400" b="1" dirty="0" smtClean="0"/>
              <a:t>Diagnosis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Physical exam</a:t>
            </a:r>
            <a:r>
              <a:rPr lang="en-US" sz="2400" b="1" dirty="0" smtClean="0"/>
              <a:t>—looking for swelling, redness and warmth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Lab tests</a:t>
            </a:r>
            <a:r>
              <a:rPr lang="en-US" sz="2400" b="1" dirty="0" smtClean="0"/>
              <a:t>—to determine the type of arthritis you have (blood tests, joint fluid, urine)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Imaging</a:t>
            </a:r>
            <a:r>
              <a:rPr lang="en-US" sz="2400" b="1" dirty="0" smtClean="0"/>
              <a:t>:  x-rays, CT (bone and soft tissues), MRI (cartilage, tendons, ligaments)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Ultrasound</a:t>
            </a:r>
            <a:r>
              <a:rPr lang="en-US" sz="2400" b="1" dirty="0" smtClean="0"/>
              <a:t>—might be used to take sample of fluid, or for injecting medications into joint</a:t>
            </a:r>
          </a:p>
          <a:p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21</a:t>
            </a:fld>
            <a:endParaRPr lang="en-US"/>
          </a:p>
        </p:txBody>
      </p:sp>
      <p:pic>
        <p:nvPicPr>
          <p:cNvPr id="4" name="Picture 3" descr="Diagnosis Diagnostics Stock Vector Illustration and Royalty Free Diagnosis  Diagnostics Clipart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71"/>
          <a:stretch/>
        </p:blipFill>
        <p:spPr bwMode="auto">
          <a:xfrm>
            <a:off x="8584507" y="125875"/>
            <a:ext cx="2571173" cy="2007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16613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smtClean="0"/>
              <a:t>Treatment of OA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794630" cy="3318936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NSAIDS, oral steroids</a:t>
            </a:r>
          </a:p>
          <a:p>
            <a:r>
              <a:rPr lang="en-US" sz="2400" b="1" dirty="0" smtClean="0"/>
              <a:t>Heat and cold</a:t>
            </a:r>
          </a:p>
          <a:p>
            <a:r>
              <a:rPr lang="en-US" sz="2400" b="1" dirty="0" smtClean="0"/>
              <a:t>Topical gels or cream:  NSAID, menthol, capsaicin</a:t>
            </a:r>
          </a:p>
          <a:p>
            <a:r>
              <a:rPr lang="en-US" sz="2400" b="1" dirty="0" smtClean="0"/>
              <a:t>Joint injections:  steroids (limited number), gel shots (adds lubrication)</a:t>
            </a:r>
          </a:p>
          <a:p>
            <a:r>
              <a:rPr lang="en-US" sz="2400" b="1" dirty="0" smtClean="0"/>
              <a:t>Physical therapy</a:t>
            </a:r>
          </a:p>
          <a:p>
            <a:r>
              <a:rPr lang="en-US" sz="2400" b="1" dirty="0" smtClean="0"/>
              <a:t>Sometimes braces or splints, canes, walkers, raised toilet seat</a:t>
            </a:r>
            <a:endParaRPr lang="en-US" sz="2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22</a:t>
            </a:fld>
            <a:endParaRPr lang="en-US"/>
          </a:p>
        </p:txBody>
      </p:sp>
      <p:pic>
        <p:nvPicPr>
          <p:cNvPr id="4" name="Picture 3" descr="C:\Users\Mcalio01\AppData\Local\Microsoft\Windows\INetCache\Content.MSO\6DF4AF80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208" y="292884"/>
            <a:ext cx="2723404" cy="25417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56992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How do I slow down progression?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OA cannot be reversed, but to control its progression: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 smtClean="0"/>
              <a:t>Weight loss—decreases burden on the joints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 smtClean="0"/>
              <a:t>Physical activity—to maintain joint mobility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 smtClean="0"/>
              <a:t>Avoid joint injury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 smtClean="0"/>
              <a:t>Avoid jobs that require repetitive movement or heavy loading of joints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4026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0547" y="307570"/>
            <a:ext cx="7590903" cy="192024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weight, obesity, and BMI affect the hips and knees?</a:t>
            </a:r>
            <a:b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460914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sz="2900" b="1" dirty="0" smtClean="0"/>
              <a:t>The </a:t>
            </a:r>
            <a:r>
              <a:rPr lang="en-US" sz="2900" b="1" dirty="0"/>
              <a:t>joints in our legs carry the weight of our bodies every day when we do our normal activities, such as walking, standing, running, and climbing. </a:t>
            </a:r>
            <a:endParaRPr lang="en-US" sz="2900" b="1" dirty="0" smtClean="0"/>
          </a:p>
          <a:p>
            <a:pPr fontAlgn="base"/>
            <a:r>
              <a:rPr lang="en-US" sz="2900" b="1" dirty="0" smtClean="0"/>
              <a:t>Because </a:t>
            </a:r>
            <a:r>
              <a:rPr lang="en-US" sz="2900" b="1" dirty="0"/>
              <a:t>of our anatomy, the forces experienced across the joint surfaces inside our hips and knees can be more than </a:t>
            </a:r>
            <a:r>
              <a:rPr lang="en-US" sz="2900" b="1" dirty="0">
                <a:solidFill>
                  <a:srgbClr val="C00000"/>
                </a:solidFill>
              </a:rPr>
              <a:t>7 times our body weight</a:t>
            </a:r>
            <a:r>
              <a:rPr lang="en-US" sz="2900" b="1" dirty="0"/>
              <a:t>. </a:t>
            </a:r>
          </a:p>
          <a:p>
            <a:pPr fontAlgn="base"/>
            <a:r>
              <a:rPr lang="en-US" sz="2900" b="1" dirty="0"/>
              <a:t>The more weight we carry around, whether it is muscle or fat, </a:t>
            </a:r>
            <a:r>
              <a:rPr lang="en-US" sz="2900" b="1" i="1" dirty="0"/>
              <a:t>the greater the load on our hips and knees. </a:t>
            </a:r>
            <a:endParaRPr lang="en-US" sz="2900" b="1" i="1" dirty="0" smtClean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48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weight, obesity, and BMI affect the hips and knees?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sz="2800" b="1" dirty="0"/>
              <a:t>Heavier people are more likely to require total hip and knee replacements than patients with normal BMIs.</a:t>
            </a:r>
          </a:p>
          <a:p>
            <a:pPr fontAlgn="base"/>
            <a:r>
              <a:rPr lang="en-US" sz="2800" b="1" dirty="0"/>
              <a:t>Risk increases as your </a:t>
            </a:r>
            <a:r>
              <a:rPr lang="en-US" sz="2800" b="1" dirty="0">
                <a:solidFill>
                  <a:srgbClr val="C00000"/>
                </a:solidFill>
              </a:rPr>
              <a:t>BMI </a:t>
            </a:r>
            <a:r>
              <a:rPr lang="en-US" sz="2800" b="1" dirty="0"/>
              <a:t>increases. </a:t>
            </a:r>
            <a:endParaRPr lang="en-US" sz="2800" b="1" dirty="0" smtClean="0"/>
          </a:p>
          <a:p>
            <a:pPr fontAlgn="base"/>
            <a:r>
              <a:rPr lang="en-US" sz="2800" b="1" dirty="0" smtClean="0"/>
              <a:t>Losing </a:t>
            </a:r>
            <a:r>
              <a:rPr lang="en-US" sz="2800" b="1" dirty="0"/>
              <a:t>weight, or keeping your weight at a healthy level, can help improve hip and knee pain symptoms, as well as help prevent or delay a hip or knee replacement.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249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26</a:t>
            </a:fld>
            <a:endParaRPr lang="en-US"/>
          </a:p>
        </p:txBody>
      </p:sp>
      <p:pic>
        <p:nvPicPr>
          <p:cNvPr id="4" name="Content Placeholder 3" descr="Knee OA and Exercise"/>
          <p:cNvPicPr>
            <a:picLocks noGrp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4"/>
          <a:stretch/>
        </p:blipFill>
        <p:spPr bwMode="auto">
          <a:xfrm>
            <a:off x="2219498" y="405938"/>
            <a:ext cx="7697585" cy="55792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529735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0156" y="1334529"/>
            <a:ext cx="8911687" cy="94699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is it time to have surgery?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463146"/>
            <a:ext cx="9601196" cy="3318936"/>
          </a:xfrm>
        </p:spPr>
        <p:txBody>
          <a:bodyPr/>
          <a:lstStyle/>
          <a:p>
            <a:r>
              <a:rPr lang="en-US" sz="3200" b="1" dirty="0" smtClean="0"/>
              <a:t>You have exhausted all treatment options</a:t>
            </a:r>
          </a:p>
          <a:p>
            <a:r>
              <a:rPr lang="en-US" sz="3200" b="1" dirty="0" smtClean="0"/>
              <a:t>You experience continual pain that interferes with daily life</a:t>
            </a:r>
          </a:p>
          <a:p>
            <a:r>
              <a:rPr lang="en-US" sz="3200" b="1" dirty="0" smtClean="0"/>
              <a:t>You are healthy enough to undergo surgery and aggressive physical rehabilitation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590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197" y="290944"/>
            <a:ext cx="8837814" cy="240792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I reduce my risk of having a complication from hip or knee replacement?</a:t>
            </a:r>
            <a:b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197" y="2698866"/>
            <a:ext cx="8915400" cy="3777622"/>
          </a:xfrm>
        </p:spPr>
        <p:txBody>
          <a:bodyPr>
            <a:normAutofit/>
          </a:bodyPr>
          <a:lstStyle/>
          <a:p>
            <a:pPr fontAlgn="base"/>
            <a:r>
              <a:rPr lang="en-US" sz="3200" b="1" dirty="0" smtClean="0"/>
              <a:t>Healthy </a:t>
            </a:r>
            <a:r>
              <a:rPr lang="en-US" sz="3200" b="1" dirty="0"/>
              <a:t>weight loss, while not easy, has many health benefits in addition to making surgery less risky </a:t>
            </a:r>
            <a:r>
              <a:rPr lang="en-US" sz="3200" b="1" dirty="0" smtClean="0"/>
              <a:t> </a:t>
            </a:r>
          </a:p>
          <a:p>
            <a:pPr fontAlgn="base"/>
            <a:r>
              <a:rPr lang="en-US" sz="3200" b="1" dirty="0" smtClean="0"/>
              <a:t>Weight loss may prevent </a:t>
            </a:r>
            <a:r>
              <a:rPr lang="en-US" sz="3200" b="1" dirty="0"/>
              <a:t>or </a:t>
            </a:r>
            <a:r>
              <a:rPr lang="en-US" sz="3200" b="1" dirty="0" smtClean="0"/>
              <a:t>delay </a:t>
            </a:r>
            <a:r>
              <a:rPr lang="en-US" sz="3200" b="1" dirty="0"/>
              <a:t>the need for joint replacement.</a:t>
            </a:r>
          </a:p>
          <a:p>
            <a:r>
              <a:rPr lang="en-US" sz="3200" b="1" dirty="0" smtClean="0"/>
              <a:t>Prehab—water and land-based therapy, flexibility and aerobic exercises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74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9992" y="764771"/>
            <a:ext cx="8876605" cy="180386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can I reduce my risk of having a complication from hip or knee replacement?</a:t>
            </a:r>
            <a:b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1191" y="2665614"/>
            <a:ext cx="8915400" cy="3777622"/>
          </a:xfrm>
        </p:spPr>
        <p:txBody>
          <a:bodyPr>
            <a:normAutofit/>
          </a:bodyPr>
          <a:lstStyle/>
          <a:p>
            <a:r>
              <a:rPr lang="en-US" sz="4000" b="1" i="1" dirty="0">
                <a:solidFill>
                  <a:srgbClr val="C00000"/>
                </a:solidFill>
              </a:rPr>
              <a:t>Stop Smoking </a:t>
            </a:r>
            <a:r>
              <a:rPr lang="en-US" sz="4000" b="1" dirty="0"/>
              <a:t>at least 6 weeks prior to surgery (smokers have 1.5-3x risk of complications)</a:t>
            </a:r>
          </a:p>
          <a:p>
            <a:r>
              <a:rPr lang="en-US" sz="4000" b="1" i="1" dirty="0">
                <a:solidFill>
                  <a:srgbClr val="C00000"/>
                </a:solidFill>
              </a:rPr>
              <a:t>Diabetes</a:t>
            </a:r>
            <a:r>
              <a:rPr lang="en-US" sz="4000" b="1" dirty="0"/>
              <a:t>—bring under good control (A1c under 7)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480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4491" y="901777"/>
            <a:ext cx="5953297" cy="83558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Why are my joints so stiff?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868189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As you age, your cartilage—the spongy material that protects the ends of your bones—begins to dry out and stiffen.  </a:t>
            </a:r>
          </a:p>
          <a:p>
            <a:r>
              <a:rPr lang="en-US" sz="2400" b="1" dirty="0" smtClean="0"/>
              <a:t>Your body also makes less synovial fluid, the stuff that acts like oil to keep your joints moving smoothly.</a:t>
            </a:r>
          </a:p>
          <a:p>
            <a:r>
              <a:rPr lang="en-US" sz="2400" b="1" dirty="0" smtClean="0"/>
              <a:t>The result:  your joints may not move as freely as they used to.</a:t>
            </a:r>
          </a:p>
          <a:p>
            <a:r>
              <a:rPr lang="en-US" sz="2400" b="1" dirty="0" smtClean="0"/>
              <a:t>The best thing you can do is KEEP MOVING.  Synovial fluid needs movement to keep your joints loose.</a:t>
            </a:r>
            <a:endParaRPr lang="en-US" sz="2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3</a:t>
            </a:fld>
            <a:endParaRPr lang="en-US"/>
          </a:p>
        </p:txBody>
      </p:sp>
      <p:pic>
        <p:nvPicPr>
          <p:cNvPr id="4" name="Picture 3" descr="Tin Man Heart Statue | The Wizard of Oz Collectible - Iron Studios Official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08"/>
          <a:stretch/>
        </p:blipFill>
        <p:spPr bwMode="auto">
          <a:xfrm>
            <a:off x="8627889" y="231118"/>
            <a:ext cx="1835785" cy="18435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70249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p Replacement Vector Art &amp; Graphics | freevector.com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60"/>
          <a:stretch/>
        </p:blipFill>
        <p:spPr bwMode="auto">
          <a:xfrm>
            <a:off x="1911927" y="2527786"/>
            <a:ext cx="3798917" cy="32744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 descr="Types of Knee Replacement Implants | Personalized Orthopedics of the Palm  Beaches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063" y="2527787"/>
            <a:ext cx="4524925" cy="32744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11927" y="787782"/>
            <a:ext cx="8911687" cy="12808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Hip replacement      Knee replacement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7312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63" y="1339082"/>
            <a:ext cx="6379306" cy="130386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What Happens in Rheumatoid </a:t>
            </a:r>
            <a:r>
              <a:rPr lang="en-US" b="1" dirty="0"/>
              <a:t>A</a:t>
            </a:r>
            <a:r>
              <a:rPr lang="en-US" b="1" dirty="0" smtClean="0"/>
              <a:t>rthritis (RA)?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1579" y="3034146"/>
            <a:ext cx="9601196" cy="3329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2400" b="1" dirty="0" smtClean="0"/>
              <a:t>The immune system attacks the lining of the joints </a:t>
            </a:r>
            <a:r>
              <a:rPr lang="en-US" sz="2400" b="1" dirty="0"/>
              <a:t>(</a:t>
            </a:r>
            <a:r>
              <a:rPr lang="en-US" sz="2400" b="1" dirty="0" smtClean="0"/>
              <a:t>synovium)</a:t>
            </a:r>
          </a:p>
          <a:p>
            <a:r>
              <a:rPr lang="en-US" sz="2400" b="1" dirty="0" smtClean="0"/>
              <a:t>Causes </a:t>
            </a:r>
            <a:r>
              <a:rPr lang="en-US" sz="2400" b="1" dirty="0"/>
              <a:t>joint inflammation and </a:t>
            </a:r>
            <a:r>
              <a:rPr lang="en-US" sz="2400" b="1" dirty="0" smtClean="0"/>
              <a:t>pain</a:t>
            </a:r>
          </a:p>
          <a:p>
            <a:r>
              <a:rPr lang="en-US" sz="2400" b="1" dirty="0" smtClean="0"/>
              <a:t>Commonly affects hands, knees, or ankles (both hands or both knees)</a:t>
            </a:r>
          </a:p>
          <a:p>
            <a:r>
              <a:rPr lang="en-US" sz="2400" b="1" dirty="0" smtClean="0"/>
              <a:t>May also cause problems in other parts of the body (heart/lungs)</a:t>
            </a:r>
          </a:p>
          <a:p>
            <a:r>
              <a:rPr lang="en-US" sz="2400" b="1" dirty="0" smtClean="0"/>
              <a:t>More women than men </a:t>
            </a:r>
            <a:endParaRPr lang="en-US" sz="2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31</a:t>
            </a:fld>
            <a:endParaRPr lang="en-US"/>
          </a:p>
        </p:txBody>
      </p:sp>
      <p:pic>
        <p:nvPicPr>
          <p:cNvPr id="4" name="Picture 3" descr="Knee Synovitis - Symptoms, Causes, Treamtent &amp; Rehabilitatio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642" y="281900"/>
            <a:ext cx="3466921" cy="30764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14178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891" y="679805"/>
            <a:ext cx="6348043" cy="130386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/>
              <a:t>Why does this happen?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9431" y="2461127"/>
            <a:ext cx="9601196" cy="3478565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In healthy person, the immune system fights invaders like bacteria and viruses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With autoimmune disease, the immune system mistakes the body’s cells for foreign invaders and releases inflammatory chemicals that attack those cells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In RA, it attacks the lining around a joint that produces fluid that helps the joint move smoothly.  The lining gets thicker and makes the joint area feel painful and look red and swollen.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32</a:t>
            </a:fld>
            <a:endParaRPr lang="en-US"/>
          </a:p>
        </p:txBody>
      </p:sp>
      <p:pic>
        <p:nvPicPr>
          <p:cNvPr id="4" name="Picture 3" descr="What Are Autoimmune Diseases? Symptoms, Causes, Medications, and More -  GoodRx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9" t="11973" r="15699"/>
          <a:stretch/>
        </p:blipFill>
        <p:spPr bwMode="auto">
          <a:xfrm>
            <a:off x="9175822" y="202349"/>
            <a:ext cx="2910117" cy="22587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09958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4199" y="512462"/>
            <a:ext cx="5511984" cy="12808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b="1" dirty="0" smtClean="0"/>
              <a:t>Joint Deformities</a:t>
            </a:r>
            <a:endParaRPr lang="en-US" b="1" dirty="0"/>
          </a:p>
        </p:txBody>
      </p:sp>
      <p:pic>
        <p:nvPicPr>
          <p:cNvPr id="4" name="Content Placeholder 3" descr="Over time, rheumatoid arthritis can lead to deformities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030" y="2690325"/>
            <a:ext cx="5870770" cy="33178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33</a:t>
            </a:fld>
            <a:endParaRPr lang="en-US"/>
          </a:p>
        </p:txBody>
      </p:sp>
      <p:pic>
        <p:nvPicPr>
          <p:cNvPr id="5" name="Picture 4" descr="C:\Users\Mcalio01\AppData\Local\Microsoft\Windows\INetCache\Content.MSO\882DD1F.t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096" y="3143616"/>
            <a:ext cx="2619375" cy="1743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24550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5155" y="547075"/>
            <a:ext cx="7570365" cy="128089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Proper Diagnosis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Essential to treat RA effectively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8681" y="2200101"/>
            <a:ext cx="8915400" cy="377762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History:</a:t>
            </a:r>
            <a:r>
              <a:rPr lang="en-US" sz="2400" b="1" dirty="0" smtClean="0"/>
              <a:t>  Joint symptoms: Do they come and go? What makes them better? Family history of RA or other rheumatologic disease?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Exam:</a:t>
            </a:r>
            <a:r>
              <a:rPr lang="en-US" sz="2400" b="1" dirty="0" smtClean="0"/>
              <a:t>  joint tenderness, swelling, warmth, limited movement, bumps under the skin, fever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Blood tests:  </a:t>
            </a:r>
            <a:r>
              <a:rPr lang="en-US" sz="2400" b="1" dirty="0" smtClean="0"/>
              <a:t>ESR, CRP, RF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Imaging:  </a:t>
            </a:r>
            <a:r>
              <a:rPr lang="en-US" sz="2400" b="1" dirty="0" smtClean="0"/>
              <a:t>looking for ends of bone wearing down</a:t>
            </a:r>
            <a:endParaRPr lang="en-US" sz="2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34</a:t>
            </a:fld>
            <a:endParaRPr lang="en-US"/>
          </a:p>
        </p:txBody>
      </p:sp>
      <p:pic>
        <p:nvPicPr>
          <p:cNvPr id="4" name="Picture 3" descr="PFF Survey Shows Few ILD Patients Get Correct Diagnosis First Time Aroun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516" y="427509"/>
            <a:ext cx="3006480" cy="1586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5200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35</a:t>
            </a:fld>
            <a:endParaRPr lang="en-US"/>
          </a:p>
        </p:txBody>
      </p:sp>
      <p:pic>
        <p:nvPicPr>
          <p:cNvPr id="2050" name="Picture 2" descr="Rheumatoid Arthritis Joint Pain vs Osteoarthritis Joint Pain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1228" y="721582"/>
            <a:ext cx="9617826" cy="5411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9845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Current Strategy in Treatment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I</a:t>
            </a:r>
            <a:r>
              <a:rPr lang="en-US" sz="2400" b="1" dirty="0" smtClean="0"/>
              <a:t>n </a:t>
            </a:r>
            <a:r>
              <a:rPr lang="en-US" sz="2400" b="1" dirty="0"/>
              <a:t>the last few years, a shift in strategy toward the 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earlier institution of disease modifying drugs </a:t>
            </a:r>
            <a:r>
              <a:rPr lang="en-US" sz="2400" b="1" dirty="0"/>
              <a:t>and the availability of new classes of medications have greatly improved </a:t>
            </a:r>
            <a:r>
              <a:rPr lang="en-US" sz="2400" b="1" dirty="0" smtClean="0"/>
              <a:t>patient </a:t>
            </a:r>
            <a:r>
              <a:rPr lang="en-US" sz="2400" b="1" dirty="0"/>
              <a:t>outcomes </a:t>
            </a:r>
            <a:endParaRPr lang="en-US" sz="2400" b="1" dirty="0" smtClean="0"/>
          </a:p>
          <a:p>
            <a:r>
              <a:rPr lang="en-US" sz="2400" b="1" dirty="0" smtClean="0"/>
              <a:t> Optimal treatment of RA requires a comprehensive program that combines medical, social, and emotional support for the patient. </a:t>
            </a:r>
          </a:p>
          <a:p>
            <a:r>
              <a:rPr lang="en-US" sz="2400" b="1" dirty="0" smtClean="0"/>
              <a:t>It is essential that the patient and the patient’s family be educated about the nature and course of the disease.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575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6551" y="890692"/>
            <a:ext cx="4357253" cy="139374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 of RA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100" b="1" dirty="0" smtClean="0"/>
              <a:t>A </a:t>
            </a:r>
            <a:r>
              <a:rPr lang="en-US" sz="3100" b="1" dirty="0"/>
              <a:t>C</a:t>
            </a:r>
            <a:r>
              <a:rPr lang="en-US" sz="3100" b="1" dirty="0" smtClean="0"/>
              <a:t>hronic Disorder</a:t>
            </a:r>
            <a:endParaRPr lang="en-US" sz="31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771" y="2603824"/>
            <a:ext cx="7754814" cy="331893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200" b="1" dirty="0"/>
              <a:t>G</a:t>
            </a:r>
            <a:r>
              <a:rPr lang="en-US" sz="3200" b="1" dirty="0" smtClean="0"/>
              <a:t>oals: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T</a:t>
            </a:r>
            <a:r>
              <a:rPr lang="en-US" sz="2400" b="1" dirty="0" smtClean="0"/>
              <a:t>o </a:t>
            </a:r>
            <a:r>
              <a:rPr lang="en-US" sz="2400" b="1" dirty="0"/>
              <a:t>reduce inflammation and put disease into </a:t>
            </a:r>
            <a:r>
              <a:rPr lang="en-US" sz="2400" b="1" dirty="0" smtClean="0"/>
              <a:t>remission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/>
              <a:t>Relieve symptoms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/>
              <a:t>Prevent joint and organ damage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/>
              <a:t>Improve function and overall wellbeing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smtClean="0"/>
              <a:t>Reduce long-term complications</a:t>
            </a:r>
            <a:endParaRPr lang="en-US" sz="2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37</a:t>
            </a:fld>
            <a:endParaRPr lang="en-US"/>
          </a:p>
        </p:txBody>
      </p:sp>
      <p:pic>
        <p:nvPicPr>
          <p:cNvPr id="4" name="Picture 3" descr="Rheumatoid arthritis on fingers medical vector illustration Stock Vector |  Adobe Stock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586" y="256652"/>
            <a:ext cx="3028380" cy="28190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23860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2230" y="551052"/>
            <a:ext cx="7108766" cy="130386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Medications Used to Treat RA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562514"/>
          </a:xfrm>
        </p:spPr>
        <p:txBody>
          <a:bodyPr/>
          <a:lstStyle/>
          <a:p>
            <a:r>
              <a:rPr lang="en-US" sz="2400" b="1" dirty="0" smtClean="0"/>
              <a:t>NSAIDS</a:t>
            </a:r>
            <a:r>
              <a:rPr lang="en-US" sz="2400" dirty="0" smtClean="0"/>
              <a:t> (Advil, Motrin, Aleve, Mobic, </a:t>
            </a:r>
            <a:r>
              <a:rPr lang="en-US" sz="2400" dirty="0" err="1" smtClean="0"/>
              <a:t>Arthrotec</a:t>
            </a:r>
            <a:r>
              <a:rPr lang="en-US" sz="2400" dirty="0" smtClean="0"/>
              <a:t>, </a:t>
            </a:r>
            <a:r>
              <a:rPr lang="en-US" sz="2400" dirty="0" err="1" smtClean="0"/>
              <a:t>Voltaren</a:t>
            </a:r>
            <a:r>
              <a:rPr lang="en-US" sz="2400" dirty="0" smtClean="0"/>
              <a:t>)</a:t>
            </a:r>
          </a:p>
          <a:p>
            <a:r>
              <a:rPr lang="en-US" sz="2400" b="1" dirty="0" smtClean="0"/>
              <a:t>Corticosteroids</a:t>
            </a:r>
            <a:r>
              <a:rPr lang="en-US" sz="2400" dirty="0" smtClean="0"/>
              <a:t> (Prednisone, Medrol)</a:t>
            </a:r>
          </a:p>
          <a:p>
            <a:r>
              <a:rPr lang="en-US" sz="2400" b="1" dirty="0" smtClean="0"/>
              <a:t>DMARD</a:t>
            </a:r>
            <a:r>
              <a:rPr lang="en-US" sz="2400" dirty="0" smtClean="0"/>
              <a:t>--Disease-modifying Anti-rheumatic Drugs (Methotrexate, Sulfasalazine, </a:t>
            </a:r>
            <a:r>
              <a:rPr lang="en-US" sz="2400" dirty="0" err="1"/>
              <a:t>P</a:t>
            </a:r>
            <a:r>
              <a:rPr lang="en-US" sz="2400" dirty="0" err="1" smtClean="0"/>
              <a:t>laquinil</a:t>
            </a:r>
            <a:r>
              <a:rPr lang="en-US" sz="2400" dirty="0" smtClean="0"/>
              <a:t>, </a:t>
            </a:r>
            <a:r>
              <a:rPr lang="en-US" sz="2400" dirty="0" err="1"/>
              <a:t>R</a:t>
            </a:r>
            <a:r>
              <a:rPr lang="en-US" sz="2400" dirty="0" err="1" smtClean="0"/>
              <a:t>emicade</a:t>
            </a:r>
            <a:r>
              <a:rPr lang="en-US" sz="2400" dirty="0" smtClean="0"/>
              <a:t>, </a:t>
            </a:r>
            <a:r>
              <a:rPr lang="en-US" sz="2400" dirty="0" err="1"/>
              <a:t>R</a:t>
            </a:r>
            <a:r>
              <a:rPr lang="en-US" sz="2400" dirty="0" err="1" smtClean="0"/>
              <a:t>ituxan</a:t>
            </a:r>
            <a:r>
              <a:rPr lang="en-US" sz="2400" dirty="0" smtClean="0"/>
              <a:t>, Imuran)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38</a:t>
            </a:fld>
            <a:endParaRPr lang="en-US"/>
          </a:p>
        </p:txBody>
      </p:sp>
      <p:pic>
        <p:nvPicPr>
          <p:cNvPr id="4" name="Picture 3" descr="Rheumatoid Arthritis Treatment: Medication Type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583" y="302376"/>
            <a:ext cx="2777051" cy="18012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69164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529112"/>
            <a:ext cx="8501182" cy="130386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b="1" dirty="0" smtClean="0"/>
              <a:t>What do these medications do?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4477" y="2922983"/>
            <a:ext cx="9601196" cy="3318936"/>
          </a:xfrm>
        </p:spPr>
        <p:txBody>
          <a:bodyPr>
            <a:normAutofit lnSpcReduction="10000"/>
          </a:bodyPr>
          <a:lstStyle/>
          <a:p>
            <a:r>
              <a:rPr lang="en-US" sz="2400" b="1" i="1" dirty="0" smtClean="0">
                <a:solidFill>
                  <a:srgbClr val="C00000"/>
                </a:solidFill>
              </a:rPr>
              <a:t>NSAIDS</a:t>
            </a:r>
            <a:r>
              <a:rPr lang="en-US" sz="2400" b="1" i="1" dirty="0" smtClean="0"/>
              <a:t> </a:t>
            </a:r>
            <a:r>
              <a:rPr lang="en-US" sz="2400" b="1" dirty="0" smtClean="0"/>
              <a:t>reduce acute inflammation, decrease pain, improve function—but do not change the course of disease or prevent joint destruction</a:t>
            </a:r>
          </a:p>
          <a:p>
            <a:r>
              <a:rPr lang="en-US" sz="2400" b="1" i="1" dirty="0" smtClean="0">
                <a:solidFill>
                  <a:srgbClr val="C00000"/>
                </a:solidFill>
              </a:rPr>
              <a:t>Steroids</a:t>
            </a:r>
            <a:r>
              <a:rPr lang="en-US" sz="2400" b="1" dirty="0" smtClean="0"/>
              <a:t>—help reduce inflammation and promote </a:t>
            </a:r>
            <a:r>
              <a:rPr lang="en-US" sz="2400" b="1" dirty="0" err="1" smtClean="0"/>
              <a:t>immunoregulation</a:t>
            </a:r>
            <a:r>
              <a:rPr lang="en-US" sz="2400" b="1" dirty="0" smtClean="0"/>
              <a:t>, may be continued at low dose in addition to other meds</a:t>
            </a:r>
          </a:p>
          <a:p>
            <a:r>
              <a:rPr lang="en-US" sz="2400" b="1" i="1" dirty="0" smtClean="0">
                <a:solidFill>
                  <a:srgbClr val="C00000"/>
                </a:solidFill>
              </a:rPr>
              <a:t>DMARDs</a:t>
            </a:r>
            <a:r>
              <a:rPr lang="en-US" sz="2400" b="1" dirty="0" smtClean="0"/>
              <a:t>—often are started as soon as diagnosis is confirmed because bony erosions frequently occur during the first 2 years of disease.</a:t>
            </a:r>
            <a:endParaRPr lang="en-US" sz="2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39</a:t>
            </a:fld>
            <a:endParaRPr lang="en-US"/>
          </a:p>
        </p:txBody>
      </p:sp>
      <p:pic>
        <p:nvPicPr>
          <p:cNvPr id="4" name="Picture 3" descr="Medicine Pills Stock Illustrations – 80,336 Medicine Pills Stock  Illustrations, Vectors &amp; Clipart - Dreamstime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2" t="16499" r="6701" b="27048"/>
          <a:stretch/>
        </p:blipFill>
        <p:spPr bwMode="auto">
          <a:xfrm>
            <a:off x="4737757" y="1181045"/>
            <a:ext cx="2794635" cy="14560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734146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What is Arthritis?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dirty="0" smtClean="0"/>
              <a:t>Arthritis is the swelling and tenderness of one or more joints.</a:t>
            </a:r>
          </a:p>
          <a:p>
            <a:r>
              <a:rPr lang="en-US" sz="4000" b="1" dirty="0" smtClean="0"/>
              <a:t>Main symptoms:  joint pain and stiffness, worsens with age.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889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7644" y="449543"/>
            <a:ext cx="6782983" cy="12808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Health Effects of RA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Eyes</a:t>
            </a:r>
            <a:r>
              <a:rPr lang="en-US" sz="2400" b="1" dirty="0" smtClean="0"/>
              <a:t>—dryness, pain, inflammation, redness, sensitivity to light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Mouth</a:t>
            </a:r>
            <a:r>
              <a:rPr lang="en-US" sz="2400" b="1" dirty="0" smtClean="0"/>
              <a:t>—dryness and gum inflammation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Skin</a:t>
            </a:r>
            <a:r>
              <a:rPr lang="en-US" sz="2400" b="1" dirty="0" smtClean="0"/>
              <a:t>—rheumatoid nodules—small lumps over bony areas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Lungs</a:t>
            </a:r>
            <a:r>
              <a:rPr lang="en-US" sz="2400" b="1" dirty="0" smtClean="0"/>
              <a:t>—inflammation and scarring—can lead to shortness of breath and lung disease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Blood vessels</a:t>
            </a:r>
            <a:r>
              <a:rPr lang="en-US" sz="2400" b="1" dirty="0" smtClean="0"/>
              <a:t>—inflammation that can lead to damage in nerves, skin, other organs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937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2" y="641310"/>
            <a:ext cx="6535187" cy="149534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Arthritis and Exercise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b="1" dirty="0" smtClean="0"/>
              <a:t>One of the best nondrug therapies for arthritis pain</a:t>
            </a:r>
            <a:br>
              <a:rPr lang="en-US" sz="3600" b="1" dirty="0" smtClean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1217" y="2681978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Benefits: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 smtClean="0"/>
              <a:t>Keeps joints flexible and eases stiffness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 smtClean="0"/>
              <a:t>Strong muscles keep joints stable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 smtClean="0"/>
              <a:t>Slows deterioration of bone and cartilage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 smtClean="0"/>
              <a:t>Improves bone strength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b="1" dirty="0" smtClean="0"/>
              <a:t>Maintains ability to do daily activities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41</a:t>
            </a:fld>
            <a:endParaRPr lang="en-US"/>
          </a:p>
        </p:txBody>
      </p:sp>
      <p:pic>
        <p:nvPicPr>
          <p:cNvPr id="4" name="Picture 3" descr="15 Minute Arthritis Friendly Workout - Arthritis exercises at home! -  YouTub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0" y="2741593"/>
            <a:ext cx="3589655" cy="201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7746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Always Warm up and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ool down!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4933461" cy="3318936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/>
              <a:t>No matter what exercise you’re doing, be sure to take 5-15 minutes to warm up before you begin your routine, and cool down afterwards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reduce your chance of injury</a:t>
            </a:r>
          </a:p>
          <a:p>
            <a:r>
              <a:rPr lang="en-US" sz="2400" b="1" dirty="0" smtClean="0"/>
              <a:t>Do gentle stretches—don’t push so hard it hurts!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42</a:t>
            </a:fld>
            <a:endParaRPr lang="en-US"/>
          </a:p>
        </p:txBody>
      </p:sp>
      <p:pic>
        <p:nvPicPr>
          <p:cNvPr id="4" name="Picture 3" descr="9 At-Home Strength Exercises for Knee Osteoarthriti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687" y="2650717"/>
            <a:ext cx="4305911" cy="2962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5730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Managing Arthritis Pain: Tips for Daily Life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453061" y="1497677"/>
            <a:ext cx="5181389" cy="50943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3961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6552" y="599171"/>
            <a:ext cx="2660719" cy="12808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What is a good question? | Dragonfly Traini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86365" y="2362177"/>
            <a:ext cx="3321095" cy="33210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6965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6029" y="510092"/>
            <a:ext cx="6685385" cy="128563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Types of Arthritis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Osteoarthritis (OA)</a:t>
            </a:r>
            <a:r>
              <a:rPr lang="en-US" sz="3200" b="1" dirty="0" smtClean="0"/>
              <a:t>~most common type</a:t>
            </a:r>
          </a:p>
          <a:p>
            <a:r>
              <a:rPr lang="en-US" sz="3200" b="1" dirty="0" smtClean="0">
                <a:solidFill>
                  <a:schemeClr val="tx1"/>
                </a:solidFill>
              </a:rPr>
              <a:t>Rheumatoid arthritis (RA)</a:t>
            </a:r>
            <a:endParaRPr lang="en-US" sz="3200" b="1" dirty="0" smtClean="0"/>
          </a:p>
          <a:p>
            <a:r>
              <a:rPr lang="en-US" sz="3200" b="1" dirty="0" smtClean="0"/>
              <a:t>Psoriatic arthritis</a:t>
            </a:r>
          </a:p>
          <a:p>
            <a:r>
              <a:rPr lang="en-US" sz="3200" b="1" dirty="0" smtClean="0"/>
              <a:t>Gout</a:t>
            </a:r>
          </a:p>
          <a:p>
            <a:r>
              <a:rPr lang="en-US" sz="3200" b="1" dirty="0" smtClean="0"/>
              <a:t>Several other types</a:t>
            </a:r>
          </a:p>
          <a:p>
            <a:endParaRPr lang="en-US" sz="32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5</a:t>
            </a:fld>
            <a:endParaRPr lang="en-US"/>
          </a:p>
        </p:txBody>
      </p:sp>
      <p:pic>
        <p:nvPicPr>
          <p:cNvPr id="4" name="Picture 3" descr="Knee Pain and Problems | Johns Hopkins Medicin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529" y="3463385"/>
            <a:ext cx="4538028" cy="19152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7379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happening in there?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Arthritis - Symptoms and causes - Mayo Clinic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779318" y="2265103"/>
            <a:ext cx="6703031" cy="42105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686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6709017" cy="128089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Goals of Treatment                                     </a:t>
            </a:r>
            <a:r>
              <a:rPr lang="en-US" b="1" dirty="0" smtClean="0"/>
              <a:t>for all types of arthritis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5547" y="2588194"/>
            <a:ext cx="7067061" cy="3318936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Reduce symptoms</a:t>
            </a:r>
          </a:p>
          <a:p>
            <a:r>
              <a:rPr lang="en-US" sz="4400" b="1" dirty="0" smtClean="0"/>
              <a:t>Slow progression of disease</a:t>
            </a:r>
          </a:p>
          <a:p>
            <a:r>
              <a:rPr lang="en-US" sz="4400" b="1" dirty="0" smtClean="0"/>
              <a:t>Improve quality of life</a:t>
            </a:r>
            <a:endParaRPr lang="en-US" sz="4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7</a:t>
            </a:fld>
            <a:endParaRPr lang="en-US"/>
          </a:p>
        </p:txBody>
      </p:sp>
      <p:pic>
        <p:nvPicPr>
          <p:cNvPr id="4" name="Picture 3" descr="C:\Users\Mcalio01\AppData\Local\Microsoft\Windows\INetCache\Content.MSO\6DF4AF80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608" y="2483042"/>
            <a:ext cx="3147060" cy="28454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86031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3451" y="318410"/>
            <a:ext cx="8762998" cy="130386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What happens in Osteoarthritis? (OA)</a:t>
            </a:r>
            <a:br>
              <a:rPr lang="en-US" b="1" dirty="0" smtClean="0"/>
            </a:br>
            <a:r>
              <a:rPr lang="en-US" b="1" dirty="0" smtClean="0"/>
              <a:t>“Wear and Tear”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1056" y="2067098"/>
            <a:ext cx="9634827" cy="3777622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Degenerative joint disease, in which tissues in the joint break down over time</a:t>
            </a:r>
          </a:p>
          <a:p>
            <a:r>
              <a:rPr lang="en-US" sz="2000" b="1" dirty="0" smtClean="0"/>
              <a:t>Most common type, more common in older people</a:t>
            </a:r>
          </a:p>
          <a:p>
            <a:r>
              <a:rPr lang="en-US" sz="2000" b="1" dirty="0" smtClean="0"/>
              <a:t>Symptoms:  joint pain, </a:t>
            </a:r>
            <a:r>
              <a:rPr lang="en-US" sz="2000" b="1" dirty="0"/>
              <a:t>then </a:t>
            </a:r>
            <a:r>
              <a:rPr lang="en-US" sz="2000" b="1" dirty="0" smtClean="0"/>
              <a:t>stiffness after rest or inactivity</a:t>
            </a:r>
          </a:p>
          <a:p>
            <a:r>
              <a:rPr lang="en-US" sz="2000" b="1" dirty="0" smtClean="0"/>
              <a:t>Most commonly affected joints:  hands, knees, hips, neck, lower back</a:t>
            </a:r>
          </a:p>
          <a:p>
            <a:r>
              <a:rPr lang="en-US" sz="2000" b="1" dirty="0" smtClean="0"/>
              <a:t>Varies in severity:  may be mild, and for others causes significant pain and disability</a:t>
            </a:r>
          </a:p>
          <a:p>
            <a:r>
              <a:rPr lang="en-US" sz="2000" b="1" dirty="0" smtClean="0"/>
              <a:t>Usually develops gradually, but in some it can worsen quickly</a:t>
            </a:r>
            <a:endParaRPr lang="en-US" sz="2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8</a:t>
            </a:fld>
            <a:endParaRPr lang="en-US"/>
          </a:p>
        </p:txBody>
      </p:sp>
      <p:pic>
        <p:nvPicPr>
          <p:cNvPr id="4" name="Picture 3" descr="C:\Users\Mcalio01\AppData\Local\Microsoft\Windows\INetCache\Content.MSO\6DF4AF80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0653" y="155494"/>
            <a:ext cx="1671609" cy="1648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20290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7016588" cy="128089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Common joints affected by Osteoarthritis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3608" y="2619455"/>
            <a:ext cx="5574322" cy="3318936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Small joints of the fingers</a:t>
            </a:r>
          </a:p>
          <a:p>
            <a:r>
              <a:rPr lang="en-US" sz="3200" b="1" dirty="0" smtClean="0"/>
              <a:t>Knees</a:t>
            </a:r>
          </a:p>
          <a:p>
            <a:r>
              <a:rPr lang="en-US" sz="3200" b="1" dirty="0" smtClean="0"/>
              <a:t>Hips</a:t>
            </a:r>
          </a:p>
          <a:p>
            <a:r>
              <a:rPr lang="en-US" sz="3200" b="1" dirty="0" smtClean="0"/>
              <a:t>Lower back</a:t>
            </a:r>
          </a:p>
          <a:p>
            <a:r>
              <a:rPr lang="en-US" sz="3200" b="1" dirty="0" smtClean="0"/>
              <a:t>Neck </a:t>
            </a:r>
            <a:endParaRPr lang="en-US" sz="3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267CF-26F7-4D32-98FE-7DD01F021530}" type="slidenum">
              <a:rPr lang="en-US" smtClean="0"/>
              <a:t>9</a:t>
            </a:fld>
            <a:endParaRPr lang="en-US"/>
          </a:p>
        </p:txBody>
      </p:sp>
      <p:pic>
        <p:nvPicPr>
          <p:cNvPr id="6" name="Content Placeholder 3" descr="Am I a Candidate for Joint Pain Injections? — Radiology Associates of Ocala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431" y="2837515"/>
            <a:ext cx="3018815" cy="3100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52651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909</TotalTime>
  <Words>1522</Words>
  <Application>Microsoft Office PowerPoint</Application>
  <PresentationFormat>Widescreen</PresentationFormat>
  <Paragraphs>194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1" baseType="lpstr">
      <vt:lpstr>Arial</vt:lpstr>
      <vt:lpstr>Arial Rounded MT Bold</vt:lpstr>
      <vt:lpstr>Calibri</vt:lpstr>
      <vt:lpstr>Century Gothic</vt:lpstr>
      <vt:lpstr>Wingdings</vt:lpstr>
      <vt:lpstr>Wingdings 3</vt:lpstr>
      <vt:lpstr>Wisp</vt:lpstr>
      <vt:lpstr> </vt:lpstr>
      <vt:lpstr>Maura A Calio, MA, RN Community Health Educator St. Francis Hospital DeMatteis Center</vt:lpstr>
      <vt:lpstr>Why are my joints so stiff?</vt:lpstr>
      <vt:lpstr>What is Arthritis?</vt:lpstr>
      <vt:lpstr>Types of Arthritis</vt:lpstr>
      <vt:lpstr>What’s happening in there?</vt:lpstr>
      <vt:lpstr>Goals of Treatment                                     for all types of arthritis</vt:lpstr>
      <vt:lpstr>What happens in Osteoarthritis? (OA) “Wear and Tear”</vt:lpstr>
      <vt:lpstr>Common joints affected by Osteoarthritis </vt:lpstr>
      <vt:lpstr>Hands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Risk Factors for Osteoarthritis (OA)</vt:lpstr>
      <vt:lpstr>What happens?</vt:lpstr>
      <vt:lpstr>In Osteoarthritis, cartilage breaks down, causing pain, swelling, and problems using the joint</vt:lpstr>
      <vt:lpstr>Progression of arthritis</vt:lpstr>
      <vt:lpstr>Symptoms of Osteoarthritis</vt:lpstr>
      <vt:lpstr>Diagnosis </vt:lpstr>
      <vt:lpstr>Treatment of OA</vt:lpstr>
      <vt:lpstr>How do I slow down progression?</vt:lpstr>
      <vt:lpstr> How do weight, obesity, and BMI affect the hips and knees? </vt:lpstr>
      <vt:lpstr>How do weight, obesity, and BMI affect the hips and knees?</vt:lpstr>
      <vt:lpstr>PowerPoint Presentation</vt:lpstr>
      <vt:lpstr>When is it time to have surgery?</vt:lpstr>
      <vt:lpstr> How can I reduce my risk of having a complication from hip or knee replacement? </vt:lpstr>
      <vt:lpstr>How can I reduce my risk of having a complication from hip or knee replacement? </vt:lpstr>
      <vt:lpstr>Hip replacement      Knee replacement</vt:lpstr>
      <vt:lpstr>What Happens in Rheumatoid Arthritis (RA)?</vt:lpstr>
      <vt:lpstr>Why does this happen?</vt:lpstr>
      <vt:lpstr>Joint Deformities</vt:lpstr>
      <vt:lpstr>Proper Diagnosis Essential to treat RA effectively</vt:lpstr>
      <vt:lpstr>PowerPoint Presentation</vt:lpstr>
      <vt:lpstr>Current Strategy in Treatment</vt:lpstr>
      <vt:lpstr>Treatment of RA A Chronic Disorder</vt:lpstr>
      <vt:lpstr>Medications Used to Treat RA</vt:lpstr>
      <vt:lpstr>What do these medications do?</vt:lpstr>
      <vt:lpstr>Health Effects of RA</vt:lpstr>
      <vt:lpstr>Arthritis and Exercise One of the best nondrug therapies for arthritis pain </vt:lpstr>
      <vt:lpstr>Always Warm up and Cool down!</vt:lpstr>
      <vt:lpstr>Summary</vt:lpstr>
      <vt:lpstr>Questions?</vt:lpstr>
    </vt:vector>
  </TitlesOfParts>
  <Company>Catholic Health Services - LI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Arthritis</dc:title>
  <dc:creator>Calio, Maura A</dc:creator>
  <cp:lastModifiedBy>Calio, Maura A</cp:lastModifiedBy>
  <cp:revision>80</cp:revision>
  <dcterms:created xsi:type="dcterms:W3CDTF">2024-02-07T20:27:23Z</dcterms:created>
  <dcterms:modified xsi:type="dcterms:W3CDTF">2025-05-05T18:18:04Z</dcterms:modified>
</cp:coreProperties>
</file>